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81" r:id="rId4"/>
    <p:sldId id="271" r:id="rId5"/>
    <p:sldId id="280" r:id="rId6"/>
    <p:sldId id="279" r:id="rId7"/>
    <p:sldId id="283" r:id="rId8"/>
    <p:sldId id="284" r:id="rId9"/>
    <p:sldId id="286" r:id="rId10"/>
    <p:sldId id="301" r:id="rId11"/>
    <p:sldId id="296" r:id="rId12"/>
    <p:sldId id="297" r:id="rId13"/>
    <p:sldId id="298" r:id="rId14"/>
    <p:sldId id="299" r:id="rId15"/>
    <p:sldId id="287" r:id="rId16"/>
    <p:sldId id="302" r:id="rId17"/>
    <p:sldId id="288" r:id="rId18"/>
    <p:sldId id="273" r:id="rId1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361" autoAdjust="0"/>
  </p:normalViewPr>
  <p:slideViewPr>
    <p:cSldViewPr>
      <p:cViewPr varScale="1">
        <p:scale>
          <a:sx n="110" d="100"/>
          <a:sy n="110" d="100"/>
        </p:scale>
        <p:origin x="12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A3892-0E89-409E-8C76-53A3565BD306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4F66-5FD2-4A8F-BBC6-053F980EA7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3188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3269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8887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212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29395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5970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9627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A4F66-5FD2-4A8F-BBC6-053F980EA750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199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300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4506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96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053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380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1942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7096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011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060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793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091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5338-FDD2-44BB-A413-4588216DF0D4}" type="datetimeFigureOut">
              <a:rPr lang="bg-BG" smtClean="0"/>
              <a:t>21.11.2019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A2118-1112-4323-9F99-A6CA9F9394B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672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733409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Надграждане на поддържаните от Изпълнителна агенция „Автомобилна администрация“ регистри за периодични прегледи за техническата изправност на ППС и обучението и изпитите за придобиване на правоспособност за управление на МПС. Изграждане на нов модел на контролната дейност, основан на оценка на риска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 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5948052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Проектът се осъществява с финансовата подкрепа на Оперативна програма „Добро управление”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endParaRPr lang="bg-BG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съфинансирана от Европейския съюз чрез Европейския социален фонд</a:t>
            </a:r>
            <a:endParaRPr lang="bg-BG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103" y="195665"/>
            <a:ext cx="7981945" cy="13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561768"/>
            <a:ext cx="757996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Очаквани резултати по Дейност 1</a:t>
            </a:r>
            <a:endParaRPr lang="bg-BG" sz="2400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bg-BG" sz="2000" b="1" dirty="0" smtClean="0">
                <a:latin typeface="Times New Roman"/>
                <a:ea typeface="Times New Roman"/>
              </a:rPr>
              <a:t>Подкрепени 12 регистъра/бази данни: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 smtClean="0">
                <a:latin typeface="Times New Roman"/>
                <a:ea typeface="Times New Roman"/>
              </a:rPr>
              <a:t>Регистър „Изпити за придобиване на правоспособност за управление на МПС“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2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 smtClean="0">
                <a:latin typeface="Times New Roman"/>
                <a:ea typeface="Times New Roman"/>
              </a:rPr>
              <a:t>Регистър на лицата, провеждащи теоретично и практическо обучение на кандидатите за ППУ на МПС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2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 smtClean="0">
                <a:latin typeface="Times New Roman"/>
                <a:ea typeface="Times New Roman"/>
              </a:rPr>
              <a:t>Регистър на превозните средства, с които се извършва обучение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2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200" dirty="0" smtClean="0">
                <a:latin typeface="Times New Roman"/>
                <a:ea typeface="Times New Roman"/>
              </a:rPr>
              <a:t>Регистър на лицата, които могат да бъдат определяни за председатели на изпитни комисии за провеждане на изпити за ППУ на МПС</a:t>
            </a:r>
          </a:p>
          <a:p>
            <a:pPr lvl="0" algn="just">
              <a:spcAft>
                <a:spcPts val="0"/>
              </a:spcAft>
            </a:pPr>
            <a:endParaRPr lang="bg-BG" dirty="0" smtClean="0">
              <a:latin typeface="Times New Roman"/>
              <a:ea typeface="Times New Roman"/>
            </a:endParaRPr>
          </a:p>
          <a:p>
            <a:endParaRPr lang="bg-BG" dirty="0"/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8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5926" y="1844824"/>
            <a:ext cx="757996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0"/>
              </a:spcAft>
            </a:pPr>
            <a:endParaRPr lang="bg-BG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Регистър „Периодична проверка на техническата изправност на ППС</a:t>
            </a:r>
            <a:r>
              <a:rPr lang="bg-BG" sz="2300" dirty="0" smtClean="0">
                <a:latin typeface="Times New Roman"/>
                <a:ea typeface="Times New Roman"/>
              </a:rPr>
              <a:t>“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Регистър на издадените разрешения за извършване на пеиодични прегледи за проверка на техническа изправност на </a:t>
            </a:r>
            <a:r>
              <a:rPr lang="bg-BG" sz="2300" dirty="0" smtClean="0">
                <a:latin typeface="Times New Roman"/>
                <a:ea typeface="Times New Roman"/>
              </a:rPr>
              <a:t>ППС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Регистър на председателите на комисии и техническите специалисти, извършващи технически прегледи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Бази данни за издадените удостоверения за индивидуално одобряване на ППС</a:t>
            </a:r>
          </a:p>
          <a:p>
            <a:pPr lvl="0" algn="just">
              <a:spcAft>
                <a:spcPts val="0"/>
              </a:spcAft>
            </a:pPr>
            <a:endParaRPr lang="bg-BG" dirty="0" smtClean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endParaRPr lang="bg-BG" dirty="0" smtClean="0">
              <a:latin typeface="Times New Roman"/>
              <a:ea typeface="Times New Roman"/>
            </a:endParaRPr>
          </a:p>
          <a:p>
            <a:endParaRPr lang="bg-BG" dirty="0"/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5926" y="1988840"/>
            <a:ext cx="757996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300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Бази данни на курсистите на които е проведено обучение за превоз на опасни товари по шосе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Бази данни на издадените карти за дигитални тахографи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Бази данни на издадените карти за квалификация на водача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Регистър на водачите на лек таксиметров автомобил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 smtClean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endParaRPr lang="bg-BG" sz="2300" dirty="0" smtClean="0">
              <a:latin typeface="Times New Roman"/>
              <a:ea typeface="Times New Roman"/>
            </a:endParaRPr>
          </a:p>
          <a:p>
            <a:endParaRPr lang="bg-BG" sz="2300" dirty="0"/>
          </a:p>
          <a:p>
            <a:endParaRPr lang="bg-BG" sz="2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700808"/>
            <a:ext cx="757996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Очаквани резултати по Дейност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1 (2)</a:t>
            </a:r>
            <a:endParaRPr lang="bg-BG" sz="2000" dirty="0"/>
          </a:p>
          <a:p>
            <a:endParaRPr lang="bg-BG" sz="2300" dirty="0"/>
          </a:p>
          <a:p>
            <a:pPr lvl="0" algn="just">
              <a:spcAft>
                <a:spcPts val="0"/>
              </a:spcAft>
            </a:pPr>
            <a:r>
              <a:rPr lang="en-US" sz="2300" b="1" dirty="0" smtClean="0">
                <a:latin typeface="Times New Roman"/>
                <a:ea typeface="Times New Roman"/>
              </a:rPr>
              <a:t>2. </a:t>
            </a:r>
            <a:r>
              <a:rPr lang="bg-BG" sz="2300" b="1" dirty="0" smtClean="0">
                <a:latin typeface="Times New Roman"/>
                <a:ea typeface="Times New Roman"/>
              </a:rPr>
              <a:t>Реализирани 7 електронни административни услуги:</a:t>
            </a:r>
          </a:p>
          <a:p>
            <a:pPr lvl="0" algn="just">
              <a:spcAft>
                <a:spcPts val="0"/>
              </a:spcAft>
            </a:pPr>
            <a:endParaRPr lang="bg-BG" sz="2300" dirty="0" smtClean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Предоставяне на информация на МВР за резултатите от извършените изпити за ППУ на МПС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Записване на изпит за придобиване на правоспособност за управление на МПС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Подаване на заявление за изпит за АДР от водач на МПС за превоз на опасни товари</a:t>
            </a:r>
          </a:p>
          <a:p>
            <a:pPr lvl="0" algn="just">
              <a:spcAft>
                <a:spcPts val="0"/>
              </a:spcAft>
            </a:pPr>
            <a:endParaRPr lang="bg-BG" sz="2300" dirty="0" smtClean="0">
              <a:latin typeface="Times New Roman"/>
              <a:ea typeface="Times New Roman"/>
            </a:endParaRPr>
          </a:p>
          <a:p>
            <a:endParaRPr lang="bg-BG" sz="2300" dirty="0"/>
          </a:p>
          <a:p>
            <a:endParaRPr lang="bg-BG" sz="2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5926" y="1484784"/>
            <a:ext cx="757996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300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Подаване на заявление за изпит за придобиване на квалификация за консултант по безопасност за превоз на опасни товари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Подаване на заявление за преиздаване, подмяна или издаване на дубликат на карта за дигитални тахографи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>
                <a:latin typeface="Times New Roman"/>
                <a:ea typeface="Times New Roman"/>
              </a:rPr>
              <a:t>Подаване на заявление за преиздаване, подмяна или издаване на дубликат на карта </a:t>
            </a:r>
            <a:r>
              <a:rPr lang="bg-BG" sz="2300" dirty="0" smtClean="0">
                <a:latin typeface="Times New Roman"/>
                <a:ea typeface="Times New Roman"/>
              </a:rPr>
              <a:t>за квалификация на водача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bg-BG" sz="23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bg-BG" sz="2300" dirty="0" smtClean="0">
                <a:latin typeface="Times New Roman"/>
                <a:ea typeface="Times New Roman"/>
              </a:rPr>
              <a:t>Подаване на заявление за изпит за придобиване на удостоверение за водач на лек таксиметров автомобил</a:t>
            </a:r>
          </a:p>
          <a:p>
            <a:endParaRPr lang="bg-BG" sz="2300" dirty="0"/>
          </a:p>
          <a:p>
            <a:endParaRPr lang="bg-BG" sz="23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4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561768"/>
            <a:ext cx="757996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Очаквани резултати по Дейност 1 (3)</a:t>
            </a:r>
          </a:p>
          <a:p>
            <a:pPr algn="ctr"/>
            <a:endParaRPr lang="bg-BG" sz="2400" dirty="0"/>
          </a:p>
          <a:p>
            <a:pPr lvl="0" algn="just">
              <a:spcAft>
                <a:spcPts val="0"/>
              </a:spcAft>
            </a:pPr>
            <a:endParaRPr lang="bg-BG" sz="2000" b="1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bg-BG" sz="2000" b="1" dirty="0" smtClean="0">
                <a:latin typeface="Times New Roman"/>
                <a:ea typeface="Times New Roman"/>
              </a:rPr>
              <a:t>3. Разработени 4 ръководства за новите работни процеси и функционалности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bg-BG" sz="2000" b="1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bg-BG" sz="2000" b="1" dirty="0" smtClean="0">
                <a:latin typeface="Times New Roman"/>
                <a:ea typeface="Times New Roman"/>
              </a:rPr>
              <a:t>4. Извършен реинженеринг на работните процеси и промени във вътрешните правила и процедури, свързани с предоставянето на административни услуги</a:t>
            </a:r>
            <a:r>
              <a:rPr lang="en-US" sz="2000" b="1" dirty="0" smtClean="0">
                <a:latin typeface="Times New Roman"/>
                <a:ea typeface="Times New Roman"/>
              </a:rPr>
              <a:t> </a:t>
            </a:r>
            <a:r>
              <a:rPr lang="bg-BG" sz="2000" b="1" dirty="0" smtClean="0">
                <a:latin typeface="Times New Roman"/>
                <a:ea typeface="Times New Roman"/>
              </a:rPr>
              <a:t>и изготвени проекти за изменение на подзаконови норамтивни актове, внесени за одобрение от съответния компетентен орган</a:t>
            </a:r>
          </a:p>
          <a:p>
            <a:pPr lvl="0" algn="just">
              <a:spcAft>
                <a:spcPts val="0"/>
              </a:spcAft>
            </a:pPr>
            <a:endParaRPr lang="bg-BG" dirty="0" smtClean="0">
              <a:latin typeface="Times New Roman"/>
              <a:ea typeface="Times New Roman"/>
            </a:endParaRPr>
          </a:p>
          <a:p>
            <a:endParaRPr lang="bg-BG" dirty="0"/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2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8590" y="1561768"/>
            <a:ext cx="757996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Очаквани резултати по Дейност 1 (4)</a:t>
            </a:r>
          </a:p>
          <a:p>
            <a:pPr algn="ctr"/>
            <a:endParaRPr lang="bg-BG" sz="2400" dirty="0"/>
          </a:p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Разработена методика за оценка на риска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осъществяване на контрол, основан на риска</a:t>
            </a:r>
          </a:p>
          <a:p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Разработен софтуер за подпомагане на контролната дейност</a:t>
            </a:r>
          </a:p>
          <a:p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Доставено специализирано оборудване за 80 автомобила за контролни екипи на ИААА</a:t>
            </a:r>
          </a:p>
          <a:p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Обучение на 210 служители</a:t>
            </a:r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5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8519" y="1772816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>
                <a:latin typeface="Times New Roman" pitchFamily="18" charset="0"/>
                <a:cs typeface="Times New Roman" pitchFamily="18" charset="0"/>
              </a:rPr>
              <a:t>Очаквани резултати по Дейност 2</a:t>
            </a:r>
          </a:p>
          <a:p>
            <a:pPr algn="ctr"/>
            <a:endParaRPr lang="bg-BG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Изработени 2 броя постери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Изработени 30 броя плакати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Брандирани и доставени 300 броя комплекта, съдържащи химикалка, тефтер, флаш памет и рекламна торбичка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Изготвена и публикувана информация за целите на проекта, изпълнение на дейностите и постигнатите резултати на интернет страницата на ИААА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Две пресконференции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67544" y="3144451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БЛАГОДАРИМ ЗА ВНИМАНИЕТО!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5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1560" y="1598914"/>
            <a:ext cx="7643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Оперативна програма „Добро управление“</a:t>
            </a:r>
          </a:p>
          <a:p>
            <a:pPr algn="ctr"/>
            <a:endParaRPr lang="bg-BG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По процедура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BG05SFOP001-1.002</a:t>
            </a:r>
            <a:r>
              <a:rPr lang="bg-BG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за директно предоставяне на безвъзмездна финансова помощ </a:t>
            </a:r>
          </a:p>
          <a:p>
            <a:pPr algn="ctr"/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„Приоритетни проекти в изпълнение на Пътната карта за изпълнение на стратегията за развитие на електронното управление в Република България за периода 2016-2020 г.</a:t>
            </a:r>
          </a:p>
          <a:p>
            <a:pPr algn="ctr"/>
            <a:endParaRPr lang="bg-BG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Приоритетна ос № 1 </a:t>
            </a:r>
          </a:p>
          <a:p>
            <a:pPr algn="ctr"/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„Административно обслужване и е-управление“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2060848"/>
            <a:ext cx="849694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Срок за изпълнение на проекта</a:t>
            </a:r>
            <a:endParaRPr lang="bg-BG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	Начало: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01 май 2017 г.</a:t>
            </a:r>
          </a:p>
          <a:p>
            <a:pPr algn="ctr"/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	Край: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31 октомври 2020 г.</a:t>
            </a:r>
          </a:p>
          <a:p>
            <a:pPr algn="ctr"/>
            <a:endParaRPr lang="bg-BG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Обща стойност на проекта: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990 553,00 лева</a:t>
            </a:r>
          </a:p>
          <a:p>
            <a:pPr algn="ctr"/>
            <a:endParaRPr lang="bg-BG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Размер на безвъзмездната финансова помощ: </a:t>
            </a:r>
            <a:r>
              <a:rPr lang="bg-BG" sz="2800" b="1" dirty="0" smtClean="0">
                <a:latin typeface="Times New Roman" pitchFamily="18" charset="0"/>
                <a:cs typeface="Times New Roman" pitchFamily="18" charset="0"/>
              </a:rPr>
              <a:t>100%</a:t>
            </a:r>
          </a:p>
          <a:p>
            <a:endParaRPr lang="bg-B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0617" y="1988840"/>
            <a:ext cx="792087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ОБЩА ИНФОРМАЦИЯ ЗА БЕНЕФИЦИЕНТА</a:t>
            </a:r>
          </a:p>
          <a:p>
            <a:pPr algn="ctr"/>
            <a:endParaRPr lang="bg-BG" sz="1600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r>
              <a:rPr lang="bg-BG" sz="2000" b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Изпълнителна </a:t>
            </a:r>
            <a:r>
              <a:rPr lang="bg-BG" sz="2000" b="1" spc="45" dirty="0">
                <a:latin typeface="Times New Roman" pitchFamily="18" charset="0"/>
                <a:ea typeface="Times New Roman"/>
                <a:cs typeface="Times New Roman" pitchFamily="18" charset="0"/>
              </a:rPr>
              <a:t>агенция „Автомобилна администрация</a:t>
            </a:r>
            <a:r>
              <a:rPr lang="bg-BG" sz="2000" b="1" spc="4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“</a:t>
            </a:r>
          </a:p>
          <a:p>
            <a:pPr algn="ctr"/>
            <a:endParaRPr lang="bg-BG" sz="1600" i="1" spc="45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ъздадена 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през 2002 г. със Закона за автомобилните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превози;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ридическо 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лице на бюджетна издръжка към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Министерството 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на транспорта, информационните технологии и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съобщенията;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Състои се от централна администрация и 27 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регионални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структури;</a:t>
            </a:r>
            <a:endParaRPr lang="bg-BG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Дейността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, структурата и организацията на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агенцията, определени 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bg-BG" sz="1600" dirty="0" err="1">
                <a:latin typeface="Times New Roman" pitchFamily="18" charset="0"/>
                <a:cs typeface="Times New Roman" pitchFamily="18" charset="0"/>
              </a:rPr>
              <a:t>Устройствен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 правилник приет от Министерски </a:t>
            </a:r>
            <a:r>
              <a:rPr lang="bg-BG" sz="1600" dirty="0" smtClean="0">
                <a:latin typeface="Times New Roman" pitchFamily="18" charset="0"/>
                <a:cs typeface="Times New Roman" pitchFamily="18" charset="0"/>
              </a:rPr>
              <a:t>съвет;</a:t>
            </a:r>
          </a:p>
          <a:p>
            <a:endParaRPr lang="ru-RU" sz="1600" dirty="0" smtClean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Arial"/>
                <a:cs typeface="Times New Roman" pitchFamily="18" charset="0"/>
              </a:rPr>
              <a:t>     С </a:t>
            </a:r>
            <a:r>
              <a:rPr lang="ru-RU" sz="1600" dirty="0" err="1">
                <a:latin typeface="Times New Roman" pitchFamily="18" charset="0"/>
                <a:ea typeface="Arial"/>
                <a:cs typeface="Times New Roman" pitchFamily="18" charset="0"/>
              </a:rPr>
              <a:t>Устройствения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ea typeface="Arial"/>
                <a:cs typeface="Times New Roman" pitchFamily="18" charset="0"/>
              </a:rPr>
              <a:t>правилник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 на ИААА </a:t>
            </a:r>
            <a:r>
              <a:rPr lang="ru-RU" sz="1600" dirty="0" err="1">
                <a:latin typeface="Times New Roman" pitchFamily="18" charset="0"/>
                <a:ea typeface="Arial"/>
                <a:cs typeface="Times New Roman" pitchFamily="18" charset="0"/>
              </a:rPr>
              <a:t>са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ea typeface="Arial"/>
                <a:cs typeface="Times New Roman" pitchFamily="18" charset="0"/>
              </a:rPr>
              <a:t>вменени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 функции и </a:t>
            </a:r>
            <a:r>
              <a:rPr lang="ru-RU" sz="1600" dirty="0" smtClean="0">
                <a:latin typeface="Times New Roman" pitchFamily="18" charset="0"/>
                <a:ea typeface="Arial"/>
                <a:cs typeface="Times New Roman" pitchFamily="18" charset="0"/>
              </a:rPr>
              <a:t>задачи, </a:t>
            </a:r>
            <a:r>
              <a:rPr lang="ru-RU" sz="1600" dirty="0" err="1">
                <a:latin typeface="Times New Roman" pitchFamily="18" charset="0"/>
                <a:ea typeface="Arial"/>
                <a:cs typeface="Times New Roman" pitchFamily="18" charset="0"/>
              </a:rPr>
              <a:t>свързани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 с </a:t>
            </a:r>
            <a:r>
              <a:rPr lang="ru-RU" sz="1600" dirty="0" err="1">
                <a:latin typeface="Times New Roman" pitchFamily="18" charset="0"/>
                <a:ea typeface="Arial"/>
                <a:cs typeface="Times New Roman" pitchFamily="18" charset="0"/>
              </a:rPr>
              <a:t>адми</a:t>
            </a:r>
            <a:r>
              <a:rPr lang="bg-BG" sz="1600" dirty="0">
                <a:latin typeface="Times New Roman" pitchFamily="18" charset="0"/>
                <a:ea typeface="Arial"/>
                <a:cs typeface="Times New Roman" pitchFamily="18" charset="0"/>
              </a:rPr>
              <a:t>ни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стративно обслужване на </a:t>
            </a:r>
            <a:r>
              <a:rPr lang="ru-RU" sz="1600" dirty="0" smtClean="0">
                <a:latin typeface="Times New Roman" pitchFamily="18" charset="0"/>
                <a:ea typeface="Arial"/>
                <a:cs typeface="Times New Roman" pitchFamily="18" charset="0"/>
              </a:rPr>
              <a:t>физически и юридически лица, 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лицензионни и </a:t>
            </a:r>
            <a:r>
              <a:rPr lang="ru-RU" sz="1600" dirty="0" smtClean="0">
                <a:latin typeface="Times New Roman" pitchFamily="18" charset="0"/>
                <a:ea typeface="Arial"/>
                <a:cs typeface="Times New Roman" pitchFamily="18" charset="0"/>
              </a:rPr>
              <a:t>регулаторни </a:t>
            </a:r>
            <a:r>
              <a:rPr lang="ru-RU" sz="1600" dirty="0">
                <a:latin typeface="Times New Roman" pitchFamily="18" charset="0"/>
                <a:ea typeface="Arial"/>
                <a:cs typeface="Times New Roman" pitchFamily="18" charset="0"/>
              </a:rPr>
              <a:t>режими</a:t>
            </a:r>
            <a:r>
              <a:rPr lang="bg-BG" sz="1600" dirty="0">
                <a:latin typeface="Times New Roman" pitchFamily="18" charset="0"/>
                <a:ea typeface="Arial"/>
                <a:cs typeface="Times New Roman" pitchFamily="18" charset="0"/>
              </a:rPr>
              <a:t>. </a:t>
            </a:r>
            <a:endParaRPr lang="bg-BG" sz="1600" b="1" i="1" spc="4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7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570152"/>
            <a:ext cx="792087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800" b="1" spc="45" dirty="0" smtClean="0">
                <a:latin typeface="Times New Roman"/>
              </a:rPr>
              <a:t>ТЕКУЩО СЪСТОЯНИЕ</a:t>
            </a:r>
          </a:p>
          <a:p>
            <a:pPr algn="ctr"/>
            <a:endParaRPr lang="bg-BG" sz="1600" dirty="0" smtClean="0">
              <a:latin typeface="Times New Roman"/>
              <a:ea typeface="Times New Roman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000" dirty="0">
                <a:latin typeface="Times New Roman"/>
                <a:ea typeface="Times New Roman"/>
              </a:rPr>
              <a:t>Г</a:t>
            </a:r>
            <a:r>
              <a:rPr lang="bg-BG" sz="2000" dirty="0" smtClean="0">
                <a:latin typeface="Times New Roman"/>
                <a:ea typeface="Times New Roman"/>
              </a:rPr>
              <a:t>одишно </a:t>
            </a:r>
            <a:r>
              <a:rPr lang="bg-BG" sz="2000" dirty="0">
                <a:latin typeface="Times New Roman"/>
                <a:ea typeface="Times New Roman"/>
              </a:rPr>
              <a:t>от административните услуги на </a:t>
            </a:r>
            <a:r>
              <a:rPr lang="bg-BG" sz="2000" dirty="0">
                <a:latin typeface="Times New Roman" pitchFamily="18" charset="0"/>
                <a:ea typeface="Times New Roman"/>
                <a:cs typeface="Times New Roman" pitchFamily="18" charset="0"/>
              </a:rPr>
              <a:t>ИА „Автомобилна администрация“ </a:t>
            </a:r>
            <a:r>
              <a:rPr lang="bg-BG" sz="2000" dirty="0">
                <a:latin typeface="Times New Roman"/>
                <a:ea typeface="Times New Roman"/>
              </a:rPr>
              <a:t>се ползват над </a:t>
            </a:r>
            <a:r>
              <a:rPr lang="bg-BG" sz="2000" b="1" dirty="0" smtClean="0">
                <a:latin typeface="Times New Roman"/>
                <a:ea typeface="Times New Roman"/>
              </a:rPr>
              <a:t>10</a:t>
            </a:r>
            <a:r>
              <a:rPr lang="bg-BG" sz="2000" b="1" dirty="0">
                <a:latin typeface="Times New Roman"/>
                <a:ea typeface="Times New Roman"/>
              </a:rPr>
              <a:t> </a:t>
            </a:r>
            <a:r>
              <a:rPr lang="bg-BG" sz="2000" b="1" dirty="0" smtClean="0">
                <a:latin typeface="Times New Roman"/>
                <a:ea typeface="Times New Roman"/>
              </a:rPr>
              <a:t>000 </a:t>
            </a:r>
            <a:r>
              <a:rPr lang="bg-BG" sz="2000" b="1" dirty="0">
                <a:latin typeface="Times New Roman"/>
                <a:ea typeface="Times New Roman"/>
              </a:rPr>
              <a:t>граждани и фирми</a:t>
            </a:r>
            <a:r>
              <a:rPr lang="bg-BG" sz="2000" dirty="0">
                <a:latin typeface="Times New Roman"/>
                <a:ea typeface="Times New Roman"/>
              </a:rPr>
              <a:t>. </a:t>
            </a:r>
            <a:endParaRPr lang="bg-BG" sz="2000" dirty="0" smtClean="0">
              <a:latin typeface="Times New Roman"/>
              <a:ea typeface="Times New Roman"/>
            </a:endParaRPr>
          </a:p>
          <a:p>
            <a:endParaRPr lang="bg-BG" sz="2000" dirty="0" smtClean="0">
              <a:latin typeface="Times New Roman"/>
              <a:ea typeface="Times New Roman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/>
                <a:ea typeface="Arial"/>
              </a:rPr>
              <a:t>Изкючителното </a:t>
            </a:r>
            <a:r>
              <a:rPr lang="ru-RU" sz="2000" dirty="0">
                <a:latin typeface="Times New Roman"/>
                <a:ea typeface="Arial"/>
              </a:rPr>
              <a:t>разнообразие от </a:t>
            </a:r>
            <a:r>
              <a:rPr lang="ru-RU" sz="2000" dirty="0" smtClean="0">
                <a:latin typeface="Times New Roman"/>
                <a:ea typeface="Arial"/>
              </a:rPr>
              <a:t>документи и високия </a:t>
            </a:r>
            <a:r>
              <a:rPr lang="ru-RU" sz="2000" dirty="0">
                <a:latin typeface="Times New Roman"/>
                <a:ea typeface="Arial"/>
              </a:rPr>
              <a:t>интензитет </a:t>
            </a:r>
            <a:r>
              <a:rPr lang="ru-RU" sz="2000" dirty="0" smtClean="0">
                <a:latin typeface="Times New Roman"/>
                <a:ea typeface="Arial"/>
              </a:rPr>
              <a:t>на документооборота </a:t>
            </a:r>
            <a:r>
              <a:rPr lang="ru-RU" sz="2000" dirty="0">
                <a:latin typeface="Times New Roman"/>
                <a:ea typeface="Arial"/>
              </a:rPr>
              <a:t>(</a:t>
            </a:r>
            <a:r>
              <a:rPr lang="ru-RU" sz="2000" b="1" dirty="0">
                <a:latin typeface="Times New Roman"/>
                <a:ea typeface="Arial"/>
              </a:rPr>
              <a:t>над </a:t>
            </a:r>
            <a:r>
              <a:rPr lang="ru-RU" sz="2000" b="1" dirty="0" smtClean="0">
                <a:latin typeface="Times New Roman"/>
                <a:ea typeface="Arial"/>
              </a:rPr>
              <a:t>3 </a:t>
            </a:r>
            <a:r>
              <a:rPr lang="ru-RU" sz="2000" b="1" dirty="0">
                <a:latin typeface="Times New Roman"/>
                <a:ea typeface="Arial"/>
              </a:rPr>
              <a:t>милиона броя за една година</a:t>
            </a:r>
            <a:r>
              <a:rPr lang="ru-RU" sz="2000" dirty="0">
                <a:latin typeface="Times New Roman"/>
                <a:ea typeface="Arial"/>
              </a:rPr>
              <a:t>), свързан с обслужване на автомобилния транспорт, водят до необходимостта от оптимизиране на информационните процеси в </a:t>
            </a:r>
            <a:r>
              <a:rPr lang="ru-RU" sz="2000" dirty="0" smtClean="0">
                <a:latin typeface="Times New Roman"/>
                <a:ea typeface="Arial"/>
              </a:rPr>
              <a:t>агенцията, </a:t>
            </a:r>
            <a:r>
              <a:rPr lang="ru-RU" sz="2000" dirty="0">
                <a:latin typeface="Times New Roman"/>
                <a:ea typeface="Arial"/>
              </a:rPr>
              <a:t>чрез реализация на съвременни технологични средства и обмен на информация</a:t>
            </a:r>
            <a:r>
              <a:rPr lang="ru-RU" sz="2000" dirty="0" smtClean="0">
                <a:latin typeface="Times New Roman"/>
                <a:ea typeface="Arial"/>
              </a:rPr>
              <a:t>. </a:t>
            </a:r>
          </a:p>
          <a:p>
            <a:endParaRPr lang="ru-RU" sz="2000" dirty="0" smtClean="0">
              <a:latin typeface="Times New Roman"/>
              <a:ea typeface="Arial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bg-BG" sz="2000" dirty="0">
                <a:latin typeface="Times New Roman"/>
                <a:ea typeface="Times New Roman"/>
              </a:rPr>
              <a:t>Потребностите на гражданите и </a:t>
            </a:r>
            <a:r>
              <a:rPr lang="bg-BG" sz="2000" dirty="0" smtClean="0">
                <a:latin typeface="Times New Roman"/>
                <a:ea typeface="Times New Roman"/>
              </a:rPr>
              <a:t>бизнеса са </a:t>
            </a:r>
            <a:r>
              <a:rPr lang="bg-BG" sz="2000" dirty="0">
                <a:latin typeface="Times New Roman"/>
                <a:ea typeface="Times New Roman"/>
              </a:rPr>
              <a:t>свързани основно с нуждата от качествени административни услуги, достъп до информация и достъп до знания и умения.</a:t>
            </a:r>
            <a:endParaRPr lang="ru-RU" sz="20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6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8133" y="1556792"/>
            <a:ext cx="7920879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i="1" u="sng" spc="45" dirty="0" smtClean="0">
              <a:latin typeface="Times New Roman"/>
            </a:endParaRPr>
          </a:p>
          <a:p>
            <a:pPr algn="ctr"/>
            <a:r>
              <a:rPr lang="ru-RU" sz="2800" b="1" u="sng" spc="45" dirty="0" smtClean="0">
                <a:latin typeface="Times New Roman"/>
              </a:rPr>
              <a:t>Обща </a:t>
            </a:r>
            <a:r>
              <a:rPr lang="ru-RU" sz="2800" b="1" u="sng" spc="45" dirty="0">
                <a:latin typeface="Times New Roman"/>
              </a:rPr>
              <a:t>цел на </a:t>
            </a:r>
            <a:r>
              <a:rPr lang="ru-RU" sz="2800" b="1" u="sng" spc="45" dirty="0" smtClean="0">
                <a:latin typeface="Times New Roman"/>
              </a:rPr>
              <a:t>проекта:</a:t>
            </a:r>
          </a:p>
          <a:p>
            <a:pPr algn="just"/>
            <a:r>
              <a:rPr lang="ru-RU" sz="2800" b="1" u="sng" spc="45" dirty="0" smtClean="0">
                <a:latin typeface="Times New Roman"/>
              </a:rPr>
              <a:t> </a:t>
            </a:r>
          </a:p>
          <a:p>
            <a:pPr algn="ctr"/>
            <a:r>
              <a:rPr lang="bg-BG" sz="2800" b="1" spc="45" dirty="0" smtClean="0">
                <a:latin typeface="Times New Roman"/>
              </a:rPr>
              <a:t>Надграждане на поддържаните от ИААА регистри и създаване на нов модел на контролната дейност, основан на оценка на риска с оглед намаляване на административната тежест и повишаване на ефективността на администрацията</a:t>
            </a:r>
            <a:r>
              <a:rPr lang="ru-RU" sz="2800" b="1" spc="45" dirty="0" smtClean="0">
                <a:latin typeface="Times New Roman"/>
              </a:rPr>
              <a:t>. </a:t>
            </a:r>
          </a:p>
          <a:p>
            <a:pPr algn="just"/>
            <a:endParaRPr lang="ru-RU" sz="2800" b="1" spc="45" dirty="0" smtClean="0">
              <a:latin typeface="Times New Roman"/>
            </a:endParaRPr>
          </a:p>
          <a:p>
            <a:pPr algn="just"/>
            <a:r>
              <a:rPr lang="bg-BG" sz="2800" dirty="0" smtClean="0">
                <a:latin typeface="Times New Roman"/>
                <a:ea typeface="Times New Roman"/>
              </a:rPr>
              <a:t>        </a:t>
            </a:r>
            <a:endParaRPr lang="ru-RU" sz="2800" b="1" spc="45" dirty="0" smtClean="0">
              <a:latin typeface="Times New Roman"/>
            </a:endParaRPr>
          </a:p>
          <a:p>
            <a:endParaRPr lang="bg-BG" sz="1600" b="1" spc="45" dirty="0">
              <a:latin typeface="Times New Roman"/>
            </a:endParaRPr>
          </a:p>
          <a:p>
            <a:pPr algn="ctr"/>
            <a:endParaRPr lang="ru-RU" sz="16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1556792"/>
            <a:ext cx="79208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spc="45" dirty="0" err="1" smtClean="0">
                <a:latin typeface="Times New Roman"/>
              </a:rPr>
              <a:t>Специфични</a:t>
            </a:r>
            <a:r>
              <a:rPr lang="ru-RU" sz="2000" b="1" u="sng" spc="45" dirty="0" smtClean="0">
                <a:latin typeface="Times New Roman"/>
              </a:rPr>
              <a:t> цели</a:t>
            </a:r>
          </a:p>
          <a:p>
            <a:pPr algn="ctr"/>
            <a:endParaRPr lang="ru-RU" sz="1600" b="1" i="1" u="sng" spc="45" dirty="0" smtClean="0">
              <a:latin typeface="Times New Roman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bg-BG" sz="1600" dirty="0" smtClean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Централизиране на данните за проведените изпити за придобиване на правоспособност за управление на ППС;</a:t>
            </a:r>
          </a:p>
          <a:p>
            <a:pPr lvl="0" algn="just">
              <a:lnSpc>
                <a:spcPct val="115000"/>
              </a:lnSpc>
            </a:pPr>
            <a:endParaRPr lang="bg-BG" sz="1600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Надграждане на регистри и осигуряване на възможност за автоматизиран обмен на данни между системите на ИААА и МВР;</a:t>
            </a:r>
          </a:p>
          <a:p>
            <a:pPr lvl="0" algn="just">
              <a:lnSpc>
                <a:spcPct val="115000"/>
              </a:lnSpc>
            </a:pPr>
            <a:endParaRPr lang="ru-RU" sz="1600" dirty="0" smtClean="0">
              <a:solidFill>
                <a:srgbClr val="333333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bg-BG" sz="1600" dirty="0" smtClean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Подобряване на административното обслужване на потребителите чрез разширено прилагане на принципите на комплексно административно обслужване и предоставяне на услуги по електронен път</a:t>
            </a: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;</a:t>
            </a:r>
          </a:p>
          <a:p>
            <a:pPr lvl="0" algn="just">
              <a:lnSpc>
                <a:spcPct val="115000"/>
              </a:lnSpc>
            </a:pPr>
            <a:endParaRPr lang="bg-BG" sz="1600" dirty="0" smtClean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Повишаване ефективността на контролната дейност на ИААА и ограничаване на корупционните фактори при извършването на проверки;</a:t>
            </a:r>
          </a:p>
          <a:p>
            <a:pPr lvl="0" algn="just">
              <a:lnSpc>
                <a:spcPct val="115000"/>
              </a:lnSpc>
            </a:pPr>
            <a:endParaRPr lang="bg-BG" sz="1600" dirty="0" smtClean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marL="285750" lvl="0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ru-RU" sz="1600" dirty="0" smtClean="0">
                <a:solidFill>
                  <a:srgbClr val="333333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Повишаване капацитета на служителите на агенцията, чрез провеждане на обучения за работа с регистрите, новите електронни услуги и новата система за контрол;</a:t>
            </a:r>
            <a:endParaRPr lang="bg-BG" sz="1600" dirty="0" smtClean="0">
              <a:latin typeface="Times New Roman" pitchFamily="18" charset="0"/>
              <a:ea typeface="Arial"/>
              <a:cs typeface="Times New Roman" pitchFamily="18" charset="0"/>
            </a:endParaRPr>
          </a:p>
          <a:p>
            <a:endParaRPr lang="ru-RU" sz="1600" b="1" spc="45" dirty="0" smtClean="0">
              <a:latin typeface="Times New Roman"/>
            </a:endParaRPr>
          </a:p>
          <a:p>
            <a:endParaRPr lang="bg-BG" sz="1600" b="1" spc="45" dirty="0">
              <a:latin typeface="Times New Roman"/>
            </a:endParaRPr>
          </a:p>
          <a:p>
            <a:pPr algn="ctr"/>
            <a:endParaRPr lang="ru-RU" sz="16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15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5438" y="1755388"/>
            <a:ext cx="792087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spc="45" dirty="0" err="1" smtClean="0">
                <a:latin typeface="Times New Roman"/>
              </a:rPr>
              <a:t>Дейности</a:t>
            </a:r>
            <a:r>
              <a:rPr lang="ru-RU" sz="2400" b="1" u="sng" spc="45" dirty="0" smtClean="0">
                <a:latin typeface="Times New Roman"/>
              </a:rPr>
              <a:t> по проекта</a:t>
            </a:r>
          </a:p>
          <a:p>
            <a:pPr algn="just">
              <a:lnSpc>
                <a:spcPct val="115000"/>
              </a:lnSpc>
            </a:pPr>
            <a:endParaRPr lang="bg-BG" sz="2400" b="1" dirty="0" smtClean="0"/>
          </a:p>
          <a:p>
            <a:pPr algn="ctr">
              <a:lnSpc>
                <a:spcPct val="115000"/>
              </a:lnSpc>
            </a:pPr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Дейност </a:t>
            </a:r>
            <a:r>
              <a:rPr lang="bg-BG" sz="2400" b="1" dirty="0"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Надграждане на поддържаните от ИААА регистри и бази данни. Изграждане на нов модел на контролната дейност, основан на оценка на риска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bg-BG" sz="2400" dirty="0" smtClean="0">
                <a:latin typeface="Times New Roman" pitchFamily="18" charset="0"/>
                <a:cs typeface="Times New Roman" pitchFamily="18" charset="0"/>
              </a:rPr>
              <a:t>подписан договор с изпълнител, избран чрез обществена поръчка по чл. 18, ал. 1 от ЗОП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endParaRPr lang="bg-BG" sz="2400" b="1" dirty="0" smtClean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bg-BG" sz="2400" b="1" dirty="0" smtClean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Дейност </a:t>
            </a:r>
            <a:r>
              <a:rPr lang="bg-BG" sz="2400" b="1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2: </a:t>
            </a:r>
            <a:r>
              <a:rPr lang="bg-BG" sz="2400" dirty="0" smtClean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Информация и комуникация по проекта - </a:t>
            </a:r>
            <a:r>
              <a:rPr lang="bg-BG" sz="240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 </a:t>
            </a:r>
            <a:r>
              <a:rPr lang="bg-BG" sz="2400" dirty="0" smtClean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подписан договор с изпълнител съгласно чл. 20, ал. 4, т.3 от ЗОП</a:t>
            </a:r>
            <a:endParaRPr lang="bg-BG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259398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3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621658" cy="46586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flat" dir="t">
              <a:rot lat="0" lon="0" rev="0"/>
            </a:lightRig>
          </a:scene3d>
          <a:sp3d prstMaterial="dkEdge">
            <a:bevelB w="0" h="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5438" y="1755388"/>
            <a:ext cx="79208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spc="45" dirty="0" smtClean="0">
                <a:latin typeface="Times New Roman"/>
              </a:rPr>
              <a:t>Бюджет по </a:t>
            </a:r>
            <a:r>
              <a:rPr lang="ru-RU" sz="3200" b="1" u="sng" spc="45" dirty="0" err="1" smtClean="0">
                <a:latin typeface="Times New Roman"/>
              </a:rPr>
              <a:t>дейности</a:t>
            </a:r>
            <a:endParaRPr lang="ru-RU" sz="3200" b="1" u="sng" spc="45" dirty="0" smtClean="0">
              <a:latin typeface="Times New Roman"/>
            </a:endParaRPr>
          </a:p>
          <a:p>
            <a:pPr algn="just">
              <a:lnSpc>
                <a:spcPct val="115000"/>
              </a:lnSpc>
            </a:pPr>
            <a:endParaRPr lang="bg-BG" sz="3200" b="1" dirty="0" smtClean="0"/>
          </a:p>
          <a:p>
            <a:pPr algn="ctr">
              <a:lnSpc>
                <a:spcPct val="115000"/>
              </a:lnSpc>
            </a:pPr>
            <a:endParaRPr lang="bg-BG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bg-BG" sz="3200" b="1" dirty="0" smtClean="0">
                <a:latin typeface="Times New Roman" pitchFamily="18" charset="0"/>
                <a:cs typeface="Times New Roman" pitchFamily="18" charset="0"/>
              </a:rPr>
              <a:t>Дейност </a:t>
            </a:r>
            <a:r>
              <a:rPr lang="bg-BG" sz="3200" b="1" dirty="0"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943 460,00 лв.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endParaRPr lang="bg-BG" sz="3200" b="1" dirty="0" smtClean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bg-BG" sz="3200" b="1" dirty="0" smtClean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Дейност </a:t>
            </a:r>
            <a:r>
              <a:rPr lang="bg-BG" sz="3200" b="1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2: </a:t>
            </a:r>
            <a:r>
              <a:rPr lang="bg-BG" sz="3200" dirty="0" smtClean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8613,00лв.</a:t>
            </a:r>
            <a:r>
              <a:rPr lang="bg-BG" sz="3200" dirty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rPr>
              <a:t> 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u="sng" spc="45" dirty="0" smtClean="0">
              <a:latin typeface="Times New Roman"/>
            </a:endParaRPr>
          </a:p>
          <a:p>
            <a:endParaRPr lang="ru-RU" sz="1600" b="1" spc="45" dirty="0" smtClean="0">
              <a:latin typeface="Times New Roman"/>
            </a:endParaRPr>
          </a:p>
          <a:p>
            <a:endParaRPr lang="bg-BG" sz="1600" b="1" spc="45" dirty="0">
              <a:latin typeface="Times New Roman"/>
            </a:endParaRPr>
          </a:p>
          <a:p>
            <a:pPr algn="ctr"/>
            <a:endParaRPr lang="ru-RU" sz="1600" b="1" i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45336"/>
            <a:ext cx="7980356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</TotalTime>
  <Words>876</Words>
  <Application>Microsoft Office PowerPoint</Application>
  <PresentationFormat>On-screen Show (4:3)</PresentationFormat>
  <Paragraphs>160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Stajanti</dc:creator>
  <cp:lastModifiedBy>Maya Mikova</cp:lastModifiedBy>
  <cp:revision>112</cp:revision>
  <dcterms:created xsi:type="dcterms:W3CDTF">2014-10-28T11:48:54Z</dcterms:created>
  <dcterms:modified xsi:type="dcterms:W3CDTF">2019-11-21T13:00:14Z</dcterms:modified>
</cp:coreProperties>
</file>